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9" r:id="rId4"/>
    <p:sldId id="263" r:id="rId5"/>
    <p:sldId id="264" r:id="rId6"/>
    <p:sldId id="268" r:id="rId7"/>
    <p:sldId id="269" r:id="rId8"/>
    <p:sldId id="258" r:id="rId9"/>
    <p:sldId id="260" r:id="rId10"/>
    <p:sldId id="261" r:id="rId11"/>
    <p:sldId id="272" r:id="rId12"/>
    <p:sldId id="262" r:id="rId13"/>
    <p:sldId id="265" r:id="rId14"/>
    <p:sldId id="278" r:id="rId15"/>
    <p:sldId id="273" r:id="rId16"/>
    <p:sldId id="270" r:id="rId17"/>
    <p:sldId id="276" r:id="rId18"/>
    <p:sldId id="271" r:id="rId19"/>
    <p:sldId id="267" r:id="rId20"/>
    <p:sldId id="274" r:id="rId21"/>
    <p:sldId id="275" r:id="rId22"/>
    <p:sldId id="277" r:id="rId23"/>
    <p:sldId id="279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FB9412-0DA6-4D5C-A43E-86A4069EE33D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4FA86E-FF37-4E30-AFAA-E6EACA042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04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4FA1F07-C8FA-4C89-AC3E-145ABB5078F9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7F8CFC-ED55-4159-96ED-5E0F44F1CD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8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7F8CFC-ED55-4159-96ED-5E0F44F1CD4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1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9F0171-FE61-428B-B362-D80E181CBDD7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2435862-C4EE-461C-88A7-CC0A5737150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10000"/>
            <a:ext cx="7010400" cy="190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2"/>
                </a:solidFill>
              </a:rPr>
              <a:t>Facilitators: Rick Fisher and April Heaney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Panelists: Steve Barrett, Scott </a:t>
            </a:r>
            <a:r>
              <a:rPr lang="en-US" sz="2800" dirty="0" err="1" smtClean="0">
                <a:solidFill>
                  <a:schemeClr val="bg2"/>
                </a:solidFill>
              </a:rPr>
              <a:t>Freng</a:t>
            </a:r>
            <a:r>
              <a:rPr lang="en-US" sz="2800" dirty="0" smtClean="0">
                <a:solidFill>
                  <a:schemeClr val="bg2"/>
                </a:solidFill>
              </a:rPr>
              <a:t>/Sean McCrea, Joyce Stewart, Melissa Terry-Bowles, and Brianna Wright</a:t>
            </a: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60985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Bridging the Gap: What is Required for Success with College-Level Literacy </a:t>
            </a:r>
            <a:r>
              <a:rPr lang="en-US" b="1" dirty="0" smtClean="0"/>
              <a:t>Demands?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206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399"/>
            <a:ext cx="8077200" cy="3124201"/>
          </a:xfrm>
        </p:spPr>
        <p:txBody>
          <a:bodyPr>
            <a:noAutofit/>
          </a:bodyPr>
          <a:lstStyle/>
          <a:p>
            <a:r>
              <a:rPr lang="en-US" sz="3200" dirty="0" smtClean="0"/>
              <a:t>Steve Barrett, Engineering</a:t>
            </a:r>
          </a:p>
          <a:p>
            <a:r>
              <a:rPr lang="en-US" sz="3200" dirty="0" smtClean="0"/>
              <a:t>Scott </a:t>
            </a:r>
            <a:r>
              <a:rPr lang="en-US" sz="3200" dirty="0" err="1" smtClean="0"/>
              <a:t>Freng</a:t>
            </a:r>
            <a:r>
              <a:rPr lang="en-US" sz="3200" dirty="0" smtClean="0"/>
              <a:t>/Sean McCrea, Psychology</a:t>
            </a:r>
          </a:p>
          <a:p>
            <a:r>
              <a:rPr lang="en-US" sz="3200" dirty="0" smtClean="0"/>
              <a:t>Joyce Stewart, First-Year Composition</a:t>
            </a:r>
          </a:p>
          <a:p>
            <a:r>
              <a:rPr lang="en-US" sz="3200" dirty="0" smtClean="0"/>
              <a:t>Melissa Bowles-Terry, Honors Program/UW Libraries</a:t>
            </a:r>
          </a:p>
          <a:p>
            <a:r>
              <a:rPr lang="en-US" sz="3200" dirty="0" smtClean="0"/>
              <a:t>Brianna Wright, Life Sciences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IIa</a:t>
            </a:r>
            <a:r>
              <a:rPr lang="en-US" b="1" dirty="0" smtClean="0"/>
              <a:t>: Panelists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5695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8506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Table discussion</a:t>
            </a:r>
          </a:p>
          <a:p>
            <a:pPr lvl="1"/>
            <a:r>
              <a:rPr lang="en-US" sz="3200" dirty="0" smtClean="0"/>
              <a:t>What matched your expectations?</a:t>
            </a:r>
          </a:p>
          <a:p>
            <a:pPr lvl="1"/>
            <a:r>
              <a:rPr lang="en-US" sz="3200" dirty="0" smtClean="0"/>
              <a:t>What did you hear that surprised you?</a:t>
            </a:r>
          </a:p>
          <a:p>
            <a:pPr lvl="1"/>
            <a:r>
              <a:rPr lang="en-US" sz="3200" dirty="0" smtClean="0"/>
              <a:t>Where do you want more clarification?</a:t>
            </a:r>
          </a:p>
          <a:p>
            <a:endParaRPr lang="en-US" sz="3200" dirty="0" smtClean="0"/>
          </a:p>
          <a:p>
            <a:r>
              <a:rPr lang="en-US" sz="3200" dirty="0" smtClean="0"/>
              <a:t>Q&amp;A / Response time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IIb</a:t>
            </a:r>
            <a:r>
              <a:rPr lang="en-US" b="1" dirty="0" smtClean="0"/>
              <a:t>: Responding to Panel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0374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“It’s an articulation problem.”</a:t>
            </a:r>
          </a:p>
          <a:p>
            <a:pPr marL="365760" lvl="1" indent="0">
              <a:buNone/>
            </a:pPr>
            <a:r>
              <a:rPr lang="en-US" sz="3200" dirty="0" smtClean="0"/>
              <a:t>There’s lack of </a:t>
            </a:r>
            <a:r>
              <a:rPr lang="en-US" sz="3200" b="1" u="sng" dirty="0" smtClean="0"/>
              <a:t>communication</a:t>
            </a:r>
            <a:r>
              <a:rPr lang="en-US" sz="3200" b="1" dirty="0" smtClean="0"/>
              <a:t> </a:t>
            </a:r>
            <a:r>
              <a:rPr lang="en-US" sz="3200" dirty="0" smtClean="0"/>
              <a:t>between HS and college teachers…</a:t>
            </a:r>
          </a:p>
          <a:p>
            <a:pPr marL="1309688" lvl="1" indent="-449263">
              <a:buNone/>
            </a:pPr>
            <a:r>
              <a:rPr lang="en-US" sz="3200" dirty="0" smtClean="0"/>
              <a:t>….because we don’t know what </a:t>
            </a:r>
            <a:r>
              <a:rPr lang="en-US" sz="3200" b="1" u="sng" dirty="0" smtClean="0"/>
              <a:t>skills</a:t>
            </a:r>
            <a:r>
              <a:rPr lang="en-US" sz="3200" dirty="0" smtClean="0"/>
              <a:t> are being taught</a:t>
            </a:r>
            <a:endParaRPr lang="en-US" sz="3200" b="1" u="sng" dirty="0" smtClean="0"/>
          </a:p>
          <a:p>
            <a:pPr marL="1309688" lvl="2" indent="-449263">
              <a:buNone/>
            </a:pPr>
            <a:r>
              <a:rPr lang="en-US" sz="3200" dirty="0" smtClean="0"/>
              <a:t>.… because we don’t know what </a:t>
            </a:r>
            <a:r>
              <a:rPr lang="en-US" sz="3200" b="1" u="sng" dirty="0" smtClean="0"/>
              <a:t>habits of mind</a:t>
            </a:r>
            <a:r>
              <a:rPr lang="en-US" sz="3200" b="1" dirty="0" smtClean="0"/>
              <a:t> </a:t>
            </a:r>
            <a:r>
              <a:rPr lang="en-US" sz="3200" dirty="0" smtClean="0"/>
              <a:t>are being encouraged</a:t>
            </a:r>
            <a:endParaRPr lang="en-US" sz="3200" dirty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IIIa</a:t>
            </a:r>
            <a:r>
              <a:rPr lang="en-US" b="1" dirty="0" smtClean="0"/>
              <a:t>: Responding to the gap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7712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905000"/>
            <a:ext cx="7772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“It’s </a:t>
            </a:r>
            <a:r>
              <a:rPr lang="en-US" sz="3200" dirty="0"/>
              <a:t>a problem with </a:t>
            </a:r>
            <a:r>
              <a:rPr lang="en-US" sz="3200" u="sng" dirty="0"/>
              <a:t>knowing how to </a:t>
            </a:r>
            <a:r>
              <a:rPr lang="en-US" sz="3200" u="sng" dirty="0" smtClean="0"/>
              <a:t>‘</a:t>
            </a:r>
            <a:r>
              <a:rPr lang="en-US" sz="3200" b="1" u="sng" dirty="0" smtClean="0"/>
              <a:t>teach </a:t>
            </a:r>
            <a:r>
              <a:rPr lang="en-US" sz="3200" b="1" u="sng" dirty="0"/>
              <a:t>for </a:t>
            </a:r>
            <a:r>
              <a:rPr lang="en-US" sz="3200" b="1" u="sng" dirty="0" smtClean="0"/>
              <a:t>transfer</a:t>
            </a:r>
            <a:r>
              <a:rPr lang="en-US" sz="3200" b="1" dirty="0" smtClean="0"/>
              <a:t>.’ ”</a:t>
            </a:r>
          </a:p>
          <a:p>
            <a:endParaRPr lang="en-US" sz="3200" dirty="0"/>
          </a:p>
          <a:p>
            <a:r>
              <a:rPr lang="en-US" sz="3200" dirty="0" smtClean="0"/>
              <a:t>“It’s </a:t>
            </a:r>
            <a:r>
              <a:rPr lang="en-US" sz="3200" dirty="0"/>
              <a:t>not a problem at all: </a:t>
            </a:r>
            <a:r>
              <a:rPr lang="en-US" sz="3200" u="sng" dirty="0"/>
              <a:t>the </a:t>
            </a:r>
            <a:r>
              <a:rPr lang="en-US" sz="3200" b="1" u="sng" dirty="0"/>
              <a:t>disconnects</a:t>
            </a:r>
            <a:r>
              <a:rPr lang="en-US" sz="3200" u="sng" dirty="0"/>
              <a:t> between high school and college curriculum </a:t>
            </a:r>
            <a:r>
              <a:rPr lang="en-US" sz="3200" b="1" u="sng" dirty="0"/>
              <a:t>are </a:t>
            </a:r>
            <a:r>
              <a:rPr lang="en-US" sz="3200" b="1" u="sng" dirty="0" smtClean="0"/>
              <a:t>appropriate/necessary</a:t>
            </a:r>
            <a:r>
              <a:rPr lang="en-US" sz="3200" b="1" dirty="0" smtClean="0"/>
              <a:t>.”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16627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View the prompts from the panelists. (See separate handout.)</a:t>
            </a:r>
          </a:p>
          <a:p>
            <a:r>
              <a:rPr lang="en-US" sz="3200" dirty="0"/>
              <a:t>Attend events like this one, and like Teaching Writing in Wyoming (April 7-8, 2013)</a:t>
            </a:r>
          </a:p>
          <a:p>
            <a:r>
              <a:rPr lang="en-US" sz="3200" dirty="0" smtClean="0"/>
              <a:t>Initiate dialogue (and see the plan that Lander Valley High School developed)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12192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“It’s about lack of COMMUNICATION.”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515329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3657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National Curriculum Survey, 2009: Of </a:t>
            </a:r>
            <a:r>
              <a:rPr lang="en-US" sz="2800" dirty="0"/>
              <a:t>all </a:t>
            </a:r>
            <a:r>
              <a:rPr lang="en-US" sz="2800" dirty="0" smtClean="0"/>
              <a:t>the skills </a:t>
            </a:r>
            <a:r>
              <a:rPr lang="en-US" sz="2800" dirty="0"/>
              <a:t>rated by postsecondary instructors and high school </a:t>
            </a:r>
            <a:r>
              <a:rPr lang="en-US" sz="2800" dirty="0" smtClean="0"/>
              <a:t>teachers, the </a:t>
            </a:r>
            <a:r>
              <a:rPr lang="en-US" sz="2800" dirty="0"/>
              <a:t>one with </a:t>
            </a:r>
            <a:r>
              <a:rPr lang="en-US" sz="2800" b="1" dirty="0">
                <a:solidFill>
                  <a:schemeClr val="bg2"/>
                </a:solidFill>
              </a:rPr>
              <a:t>the largest difference in perceived importance was </a:t>
            </a:r>
            <a:r>
              <a:rPr lang="en-US" sz="2800" b="1" dirty="0" smtClean="0">
                <a:solidFill>
                  <a:schemeClr val="bg2"/>
                </a:solidFill>
              </a:rPr>
              <a:t>that of “writing </a:t>
            </a:r>
            <a:r>
              <a:rPr lang="en-US" sz="2800" b="1" dirty="0">
                <a:solidFill>
                  <a:schemeClr val="bg2"/>
                </a:solidFill>
              </a:rPr>
              <a:t>to analyze literature</a:t>
            </a:r>
            <a:r>
              <a:rPr lang="en-US" sz="2800" b="1" dirty="0" smtClean="0">
                <a:solidFill>
                  <a:schemeClr val="bg2"/>
                </a:solidFill>
              </a:rPr>
              <a:t>,” </a:t>
            </a:r>
            <a:r>
              <a:rPr lang="en-US" sz="2800" b="1" dirty="0">
                <a:solidFill>
                  <a:schemeClr val="bg2"/>
                </a:solidFill>
              </a:rPr>
              <a:t>ranked </a:t>
            </a:r>
            <a:r>
              <a:rPr lang="en-US" sz="2800" b="1" u="sng" dirty="0">
                <a:solidFill>
                  <a:schemeClr val="bg2"/>
                </a:solidFill>
              </a:rPr>
              <a:t>18th</a:t>
            </a:r>
            <a:r>
              <a:rPr lang="en-US" sz="2800" b="1" dirty="0">
                <a:solidFill>
                  <a:schemeClr val="bg2"/>
                </a:solidFill>
              </a:rPr>
              <a:t> in importance by </a:t>
            </a:r>
            <a:r>
              <a:rPr lang="en-US" sz="2800" b="1" dirty="0" smtClean="0">
                <a:solidFill>
                  <a:schemeClr val="bg2"/>
                </a:solidFill>
              </a:rPr>
              <a:t>high school </a:t>
            </a:r>
            <a:r>
              <a:rPr lang="en-US" sz="2800" b="1" dirty="0">
                <a:solidFill>
                  <a:schemeClr val="bg2"/>
                </a:solidFill>
              </a:rPr>
              <a:t>teachers, but only </a:t>
            </a:r>
            <a:r>
              <a:rPr lang="en-US" sz="2800" b="1" u="sng" dirty="0">
                <a:solidFill>
                  <a:schemeClr val="bg2"/>
                </a:solidFill>
              </a:rPr>
              <a:t>87th</a:t>
            </a:r>
            <a:r>
              <a:rPr lang="en-US" sz="2800" b="1" dirty="0">
                <a:solidFill>
                  <a:schemeClr val="bg2"/>
                </a:solidFill>
              </a:rPr>
              <a:t> by postsecondary instructors</a:t>
            </a:r>
            <a:r>
              <a:rPr lang="en-US" sz="2800" b="1" dirty="0" smtClean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“It’s about SKILLS.”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21296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562600"/>
            <a:ext cx="8229600" cy="5334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1800" dirty="0" smtClean="0"/>
              <a:t>(table from Jennifer Wells, </a:t>
            </a:r>
            <a:r>
              <a:rPr lang="en-US" sz="1800" i="1" dirty="0" err="1" smtClean="0"/>
              <a:t>Millennials</a:t>
            </a:r>
            <a:r>
              <a:rPr lang="en-US" sz="1800" i="1" dirty="0" smtClean="0"/>
              <a:t> Strike Back, </a:t>
            </a:r>
            <a:r>
              <a:rPr lang="en-US" sz="1800" dirty="0" smtClean="0"/>
              <a:t>2011)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“It’s about SKILLS.”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52" y="1524000"/>
            <a:ext cx="8161893" cy="386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4490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Dan </a:t>
            </a:r>
            <a:r>
              <a:rPr lang="en-US" sz="2800" dirty="0" err="1" smtClean="0"/>
              <a:t>Fraizer</a:t>
            </a:r>
            <a:r>
              <a:rPr lang="en-US" sz="2800" dirty="0" smtClean="0"/>
              <a:t>: “[College] instructors most often … labeled the following items as ‘very important’: narrowing topics, formulating main ideas, paraphrasing, summarizing, synthesizing, analyzing, supporting claims, structuring arguments, paragraphing, introductions, conclusions, organization, evaluating library sources, incorporating sources into texts, evaluating on-line sources, avoiding plagiarism, and creating works cited pages.”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“It’s about SKILLS.”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83298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NCTE/WPA/NWP’s “Framework for Success in Postsecondary Writing</a:t>
            </a:r>
            <a:r>
              <a:rPr lang="en-US" dirty="0" smtClean="0"/>
              <a:t>” </a:t>
            </a:r>
            <a:r>
              <a:rPr lang="en-US" sz="2600" dirty="0" smtClean="0"/>
              <a:t>identifies </a:t>
            </a:r>
            <a:r>
              <a:rPr lang="en-US" sz="2600" u="sng" dirty="0"/>
              <a:t>eight habits of mind </a:t>
            </a:r>
            <a:r>
              <a:rPr lang="en-US" sz="2600" dirty="0"/>
              <a:t>essential for success in college writing:</a:t>
            </a:r>
          </a:p>
          <a:p>
            <a:pPr lvl="2"/>
            <a:r>
              <a:rPr lang="en-US" sz="2600" dirty="0" smtClean="0"/>
              <a:t>Curiosity</a:t>
            </a:r>
          </a:p>
          <a:p>
            <a:pPr lvl="2"/>
            <a:r>
              <a:rPr lang="en-US" sz="2600" dirty="0" smtClean="0"/>
              <a:t>Openness</a:t>
            </a:r>
          </a:p>
          <a:p>
            <a:pPr lvl="2"/>
            <a:r>
              <a:rPr lang="en-US" sz="2600" dirty="0" smtClean="0"/>
              <a:t>Engagement</a:t>
            </a:r>
          </a:p>
          <a:p>
            <a:pPr lvl="2"/>
            <a:r>
              <a:rPr lang="en-US" sz="2600" dirty="0" smtClean="0"/>
              <a:t>Creativity</a:t>
            </a:r>
          </a:p>
          <a:p>
            <a:pPr lvl="2"/>
            <a:r>
              <a:rPr lang="en-US" sz="2600" dirty="0" smtClean="0"/>
              <a:t>Persistence</a:t>
            </a:r>
            <a:endParaRPr lang="en-US" sz="2600" dirty="0"/>
          </a:p>
          <a:p>
            <a:pPr lvl="2"/>
            <a:r>
              <a:rPr lang="en-US" sz="2600" dirty="0" smtClean="0"/>
              <a:t>Responsibility</a:t>
            </a:r>
          </a:p>
          <a:p>
            <a:pPr lvl="2"/>
            <a:r>
              <a:rPr lang="en-US" sz="2600" dirty="0" smtClean="0"/>
              <a:t>Flexibility</a:t>
            </a:r>
          </a:p>
          <a:p>
            <a:pPr lvl="2"/>
            <a:r>
              <a:rPr lang="en-US" sz="2600" dirty="0" smtClean="0"/>
              <a:t>Metacognition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“It’s about HABITS of MIND.”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64575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5000"/>
            <a:ext cx="7620000" cy="4191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Setting a foundation</a:t>
            </a:r>
          </a:p>
          <a:p>
            <a:r>
              <a:rPr lang="en-US" sz="2800" dirty="0" smtClean="0"/>
              <a:t>Hearing from college instructors across the disciplines</a:t>
            </a:r>
          </a:p>
          <a:p>
            <a:r>
              <a:rPr lang="en-US" sz="2800" dirty="0" smtClean="0"/>
              <a:t>Exploring some possible ways of bridging the gap</a:t>
            </a:r>
          </a:p>
          <a:p>
            <a:r>
              <a:rPr lang="en-US" sz="2800" dirty="0" smtClean="0"/>
              <a:t>Collecting feedback from you about a specific literacy issue: research reading and writing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brief overview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0547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752600"/>
            <a:ext cx="7086600" cy="4343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Beaufort: Create opportunities for </a:t>
            </a:r>
            <a:r>
              <a:rPr lang="en-US" sz="3200" b="1" dirty="0" smtClean="0">
                <a:solidFill>
                  <a:schemeClr val="bg2"/>
                </a:solidFill>
              </a:rPr>
              <a:t>metacognition, reflection, abstraction of principles</a:t>
            </a:r>
            <a:r>
              <a:rPr lang="en-US" sz="3200" dirty="0" smtClean="0"/>
              <a:t>, and </a:t>
            </a:r>
            <a:r>
              <a:rPr lang="en-US" sz="3200" b="1" dirty="0" smtClean="0">
                <a:solidFill>
                  <a:schemeClr val="bg2"/>
                </a:solidFill>
              </a:rPr>
              <a:t>“mindfulness” of the rhetorical context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Salomon/Perkins: Recognize the value of both </a:t>
            </a:r>
            <a:r>
              <a:rPr lang="en-US" sz="3200" b="1" dirty="0" smtClean="0">
                <a:solidFill>
                  <a:schemeClr val="bg2"/>
                </a:solidFill>
              </a:rPr>
              <a:t>“high road” and “low road” approaches to transfer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It’s about new teaching methods: </a:t>
            </a:r>
            <a:br>
              <a:rPr lang="en-US" sz="4000" b="1" dirty="0" smtClean="0"/>
            </a:br>
            <a:r>
              <a:rPr lang="en-US" sz="4000" b="1" dirty="0" smtClean="0"/>
              <a:t>How do I “TEACH for TRANSFER”?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4984074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386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Fanetti</a:t>
            </a:r>
            <a:r>
              <a:rPr lang="en-US" sz="3200" dirty="0" smtClean="0"/>
              <a:t>, </a:t>
            </a:r>
            <a:r>
              <a:rPr lang="en-US" sz="3200" dirty="0" err="1" smtClean="0"/>
              <a:t>Bushrow</a:t>
            </a:r>
            <a:r>
              <a:rPr lang="en-US" sz="3200" dirty="0" smtClean="0"/>
              <a:t>, and </a:t>
            </a:r>
            <a:r>
              <a:rPr lang="en-US" sz="3200" dirty="0" err="1" smtClean="0"/>
              <a:t>DeWeese</a:t>
            </a:r>
            <a:r>
              <a:rPr lang="en-US" sz="3200" dirty="0" smtClean="0"/>
              <a:t>: “</a:t>
            </a:r>
            <a:r>
              <a:rPr lang="en-US" sz="3200" b="1" dirty="0">
                <a:solidFill>
                  <a:schemeClr val="bg2"/>
                </a:solidFill>
              </a:rPr>
              <a:t>High school </a:t>
            </a:r>
            <a:r>
              <a:rPr lang="en-US" sz="3200" b="1" dirty="0" smtClean="0">
                <a:solidFill>
                  <a:schemeClr val="bg2"/>
                </a:solidFill>
              </a:rPr>
              <a:t>students learn </a:t>
            </a:r>
            <a:r>
              <a:rPr lang="en-US" sz="3200" b="1" dirty="0">
                <a:solidFill>
                  <a:schemeClr val="bg2"/>
                </a:solidFill>
              </a:rPr>
              <a:t>to follow a specific set of rules; college </a:t>
            </a:r>
            <a:r>
              <a:rPr lang="en-US" sz="3200" b="1" dirty="0" smtClean="0">
                <a:solidFill>
                  <a:schemeClr val="bg2"/>
                </a:solidFill>
              </a:rPr>
              <a:t>students learn </a:t>
            </a:r>
            <a:r>
              <a:rPr lang="en-US" sz="3200" b="1" dirty="0">
                <a:solidFill>
                  <a:schemeClr val="bg2"/>
                </a:solidFill>
              </a:rPr>
              <a:t>that there are no rules—or, better, </a:t>
            </a:r>
            <a:r>
              <a:rPr lang="en-US" sz="3200" b="1" dirty="0" smtClean="0">
                <a:solidFill>
                  <a:schemeClr val="bg2"/>
                </a:solidFill>
              </a:rPr>
              <a:t>that the </a:t>
            </a:r>
            <a:r>
              <a:rPr lang="en-US" sz="3200" b="1" dirty="0">
                <a:solidFill>
                  <a:schemeClr val="bg2"/>
                </a:solidFill>
              </a:rPr>
              <a:t>rules change daily</a:t>
            </a:r>
            <a:r>
              <a:rPr lang="en-US" sz="3200" b="1" dirty="0" smtClean="0">
                <a:solidFill>
                  <a:schemeClr val="bg2"/>
                </a:solidFill>
              </a:rPr>
              <a:t>.</a:t>
            </a:r>
            <a:r>
              <a:rPr lang="en-US" sz="3200" dirty="0" smtClean="0"/>
              <a:t>”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“The differences are supposed </a:t>
            </a:r>
            <a:br>
              <a:rPr lang="en-US" b="1" dirty="0" smtClean="0"/>
            </a:br>
            <a:r>
              <a:rPr lang="en-US" b="1" dirty="0" smtClean="0"/>
              <a:t>to be there.”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55106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2438400"/>
            <a:ext cx="6781800" cy="3429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Questions: Back page of handout</a:t>
            </a:r>
          </a:p>
          <a:p>
            <a:r>
              <a:rPr lang="en-US" sz="3200" dirty="0" smtClean="0"/>
              <a:t>If time: discuss approaches and struggles</a:t>
            </a:r>
          </a:p>
          <a:p>
            <a:r>
              <a:rPr lang="en-US" sz="3200" dirty="0" smtClean="0"/>
              <a:t>Please leave the back page with us!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Part IV: Collecting ideas about </a:t>
            </a:r>
            <a:br>
              <a:rPr lang="en-US" b="1" dirty="0" smtClean="0"/>
            </a:br>
            <a:r>
              <a:rPr lang="en-US" b="1" dirty="0" smtClean="0"/>
              <a:t>research literacies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84896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191000"/>
          </a:xfrm>
        </p:spPr>
        <p:txBody>
          <a:bodyPr/>
          <a:lstStyle/>
          <a:p>
            <a:pPr algn="ctr"/>
            <a:r>
              <a:rPr lang="en-US" b="1" dirty="0" smtClean="0"/>
              <a:t>Thanks for coming!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2703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4676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About us</a:t>
            </a:r>
          </a:p>
          <a:p>
            <a:pPr lvl="1"/>
            <a:r>
              <a:rPr lang="en-US" sz="3200" dirty="0" smtClean="0"/>
              <a:t>Facilitators</a:t>
            </a:r>
          </a:p>
          <a:p>
            <a:r>
              <a:rPr lang="en-US" sz="3200" dirty="0" smtClean="0"/>
              <a:t>Some context for this session</a:t>
            </a:r>
          </a:p>
          <a:p>
            <a:pPr lvl="1"/>
            <a:r>
              <a:rPr lang="en-US" sz="3200" dirty="0" smtClean="0"/>
              <a:t>Institution and state level</a:t>
            </a:r>
          </a:p>
          <a:p>
            <a:pPr lvl="1"/>
            <a:r>
              <a:rPr lang="en-US" sz="3200" dirty="0" smtClean="0"/>
              <a:t>National</a:t>
            </a:r>
          </a:p>
          <a:p>
            <a:r>
              <a:rPr lang="en-US" sz="3200" dirty="0" smtClean="0"/>
              <a:t>A definition for “literacy”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Ia</a:t>
            </a:r>
            <a:r>
              <a:rPr lang="en-US" b="1" dirty="0" smtClean="0"/>
              <a:t>: Contextualization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2966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20424"/>
          </a:xfrm>
        </p:spPr>
        <p:txBody>
          <a:bodyPr/>
          <a:lstStyle/>
          <a:p>
            <a:r>
              <a:rPr lang="en-US" b="1" dirty="0" smtClean="0"/>
              <a:t>Part of the national conversation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72824"/>
            <a:ext cx="6400800" cy="5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92490" y="6495349"/>
            <a:ext cx="548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(from ACT National Curriculum Survey, 2009)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82006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76800"/>
          </a:xfrm>
        </p:spPr>
        <p:txBody>
          <a:bodyPr>
            <a:normAutofit lnSpcReduction="10000"/>
          </a:bodyPr>
          <a:lstStyle/>
          <a:p>
            <a:pPr marL="341313" indent="-341313">
              <a:buNone/>
            </a:pPr>
            <a:r>
              <a:rPr lang="en-US" sz="3200" dirty="0" smtClean="0"/>
              <a:t>Elizabeth Wardle: “</a:t>
            </a:r>
            <a:r>
              <a:rPr lang="en-US" sz="3200" b="1" dirty="0" smtClean="0">
                <a:solidFill>
                  <a:schemeClr val="bg2"/>
                </a:solidFill>
              </a:rPr>
              <a:t>As </a:t>
            </a:r>
            <a:r>
              <a:rPr lang="en-US" sz="3200" b="1" dirty="0">
                <a:solidFill>
                  <a:schemeClr val="bg2"/>
                </a:solidFill>
              </a:rPr>
              <a:t>a field, we know little to nothing about the transfer of writing-related knowledge</a:t>
            </a:r>
            <a:r>
              <a:rPr lang="en-US" sz="3200" dirty="0">
                <a:solidFill>
                  <a:schemeClr val="bg2"/>
                </a:solidFill>
              </a:rPr>
              <a:t> </a:t>
            </a:r>
            <a:r>
              <a:rPr lang="en-US" sz="3200" dirty="0"/>
              <a:t>from FYC. …  In summing up over a century of research in psychology, David Perkins and </a:t>
            </a:r>
            <a:r>
              <a:rPr lang="en-US" sz="3200" dirty="0" err="1"/>
              <a:t>Gavriel</a:t>
            </a:r>
            <a:r>
              <a:rPr lang="en-US" sz="3200" dirty="0"/>
              <a:t> Salomon claim that transferring school knowledge from one situation to another is difficult, and that most school settings do not facilitate transfer: </a:t>
            </a:r>
            <a:r>
              <a:rPr lang="en-US" sz="3200" b="1" dirty="0" smtClean="0"/>
              <a:t>‘very </a:t>
            </a:r>
            <a:r>
              <a:rPr lang="en-US" sz="3200" b="1" dirty="0"/>
              <a:t>often</a:t>
            </a:r>
            <a:r>
              <a:rPr lang="en-US" sz="3200" b="1" dirty="0" smtClean="0"/>
              <a:t>,’ </a:t>
            </a:r>
            <a:r>
              <a:rPr lang="en-US" sz="3200" dirty="0"/>
              <a:t>they conclude, </a:t>
            </a:r>
            <a:r>
              <a:rPr lang="en-US" sz="3200" b="1" dirty="0" smtClean="0"/>
              <a:t>‘</a:t>
            </a:r>
            <a:r>
              <a:rPr lang="en-US" sz="3200" b="1" dirty="0" smtClean="0">
                <a:solidFill>
                  <a:schemeClr val="bg2"/>
                </a:solidFill>
              </a:rPr>
              <a:t>the </a:t>
            </a:r>
            <a:r>
              <a:rPr lang="en-US" sz="3200" b="1" dirty="0">
                <a:solidFill>
                  <a:schemeClr val="bg2"/>
                </a:solidFill>
              </a:rPr>
              <a:t>hoped-for learning transfer does not </a:t>
            </a:r>
            <a:r>
              <a:rPr lang="en-US" sz="3200" b="1" dirty="0" smtClean="0">
                <a:solidFill>
                  <a:schemeClr val="bg2"/>
                </a:solidFill>
              </a:rPr>
              <a:t>occur</a:t>
            </a:r>
            <a:r>
              <a:rPr lang="en-US" sz="3200" b="1" dirty="0" smtClean="0"/>
              <a:t>.’</a:t>
            </a:r>
            <a:r>
              <a:rPr lang="en-US" sz="3200" dirty="0" smtClean="0"/>
              <a:t>”</a:t>
            </a:r>
            <a:endParaRPr lang="en-US" sz="32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r>
              <a:rPr lang="en-US" b="1" dirty="0" smtClean="0"/>
              <a:t>Part of the national conversation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34340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1313" indent="-341313">
              <a:buNone/>
            </a:pPr>
            <a:r>
              <a:rPr lang="en-US" sz="3200" dirty="0"/>
              <a:t>Jennifer </a:t>
            </a:r>
            <a:r>
              <a:rPr lang="en-US" sz="3200" dirty="0" smtClean="0"/>
              <a:t>Wells: “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There </a:t>
            </a:r>
            <a:r>
              <a:rPr lang="en-US" sz="3200" b="1" dirty="0">
                <a:solidFill>
                  <a:schemeClr val="bg2">
                    <a:lumMod val="75000"/>
                  </a:schemeClr>
                </a:solidFill>
              </a:rPr>
              <a:t>is no way for high schools to prepare every student to succeed in every possible iteration of a first-year writing course, let alone every course in which a first-year college student will be asked to write. Even when it would seem like most participants had to analyze something in first-year writing, there was no agreement on what an analysis essay should look 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like</a:t>
            </a: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.”</a:t>
            </a:r>
            <a:endParaRPr lang="en-US" sz="3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 of the national conversation</a:t>
            </a:r>
          </a:p>
        </p:txBody>
      </p:sp>
    </p:spTree>
    <p:extLst>
      <p:ext uri="{BB962C8B-B14F-4D97-AF65-F5344CB8AC3E}">
        <p14:creationId xmlns:p14="http://schemas.microsoft.com/office/powerpoint/2010/main" val="4050855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Fraizer</a:t>
            </a:r>
            <a:r>
              <a:rPr lang="en-US" sz="2800" dirty="0" smtClean="0"/>
              <a:t>, summarizing </a:t>
            </a:r>
            <a:r>
              <a:rPr lang="en-US" sz="2800" dirty="0" err="1" smtClean="0"/>
              <a:t>Coxwell</a:t>
            </a:r>
            <a:r>
              <a:rPr lang="en-US" sz="2800" dirty="0" smtClean="0"/>
              <a:t>-Teague: “</a:t>
            </a:r>
            <a:r>
              <a:rPr lang="en-US" sz="2800" b="1" dirty="0">
                <a:solidFill>
                  <a:schemeClr val="bg2"/>
                </a:solidFill>
              </a:rPr>
              <a:t>S</a:t>
            </a:r>
            <a:r>
              <a:rPr lang="en-US" sz="2800" b="1" dirty="0" smtClean="0">
                <a:solidFill>
                  <a:schemeClr val="bg2"/>
                </a:solidFill>
              </a:rPr>
              <a:t>tudents don’t see the connection between FYC writing and writing done in other classes, but ... </a:t>
            </a:r>
            <a:r>
              <a:rPr lang="en-US" sz="2800" b="1" dirty="0">
                <a:solidFill>
                  <a:schemeClr val="bg2"/>
                </a:solidFill>
              </a:rPr>
              <a:t>a</a:t>
            </a:r>
            <a:r>
              <a:rPr lang="en-US" sz="2800" b="1" dirty="0" smtClean="0">
                <a:solidFill>
                  <a:schemeClr val="bg2"/>
                </a:solidFill>
              </a:rPr>
              <a:t>bout half of the students do later use some of the techniques. … The use of these techniques increases as students advance to junior or senior status</a:t>
            </a:r>
            <a:r>
              <a:rPr lang="en-US" sz="2800" dirty="0" smtClean="0"/>
              <a:t>.”</a:t>
            </a:r>
          </a:p>
          <a:p>
            <a:r>
              <a:rPr lang="en-US" sz="2800" dirty="0"/>
              <a:t>Addison/McGee: “</a:t>
            </a:r>
            <a:r>
              <a:rPr lang="en-US" sz="2800" b="1" dirty="0">
                <a:solidFill>
                  <a:schemeClr val="bg2"/>
                </a:solidFill>
              </a:rPr>
              <a:t>96-100% of the students and faculty</a:t>
            </a:r>
            <a:r>
              <a:rPr lang="en-US" sz="2800" dirty="0"/>
              <a:t> </a:t>
            </a:r>
            <a:r>
              <a:rPr lang="en-US" sz="2800" dirty="0" smtClean="0"/>
              <a:t>… </a:t>
            </a:r>
            <a:r>
              <a:rPr lang="en-US" sz="2800" b="1" dirty="0">
                <a:solidFill>
                  <a:schemeClr val="bg2"/>
                </a:solidFill>
              </a:rPr>
              <a:t>think writing will be somewhat important or very important to their future success,</a:t>
            </a:r>
            <a:r>
              <a:rPr lang="en-US" sz="2800" dirty="0">
                <a:solidFill>
                  <a:schemeClr val="bg2"/>
                </a:solidFill>
              </a:rPr>
              <a:t> </a:t>
            </a:r>
            <a:r>
              <a:rPr lang="en-US" sz="2800" b="1" dirty="0">
                <a:solidFill>
                  <a:schemeClr val="bg2"/>
                </a:solidFill>
              </a:rPr>
              <a:t>and 93-100% believe they will write often or very often after graduation</a:t>
            </a:r>
            <a:r>
              <a:rPr lang="en-US" sz="2800" dirty="0"/>
              <a:t>.”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Part of the national conversation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02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Some questions to answer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SKILLS do you currently teach which you believe contribute most to your students’ ability to read and write at the college level?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HABITS OF MIND do you currently develop that you believe contribute most to your students’ ability to read and write at the college level?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NON-CLASS OPPORTUNITIES do you provide for students to develop identities that may contribute to their reading/writing success at college?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SKILLS or HABITS OF MIND do you think that college instructors feel are </a:t>
            </a:r>
            <a:r>
              <a:rPr lang="en-US" i="1" dirty="0" smtClean="0"/>
              <a:t>least developed </a:t>
            </a:r>
            <a:r>
              <a:rPr lang="en-US" dirty="0" smtClean="0"/>
              <a:t>among their incoming students?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Ib</a:t>
            </a:r>
            <a:r>
              <a:rPr lang="en-US" b="1" dirty="0" smtClean="0"/>
              <a:t>: Reflection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577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Possible topics</a:t>
            </a:r>
          </a:p>
          <a:p>
            <a:pPr marL="400050" lvl="1" indent="0">
              <a:buNone/>
            </a:pPr>
            <a:r>
              <a:rPr lang="en-US" sz="2800" dirty="0" smtClean="0"/>
              <a:t>Points of intersection?</a:t>
            </a:r>
          </a:p>
          <a:p>
            <a:pPr marL="400050" lvl="1" indent="0">
              <a:buNone/>
            </a:pPr>
            <a:r>
              <a:rPr lang="en-US" sz="2800" dirty="0" smtClean="0"/>
              <a:t>Points of diversion?</a:t>
            </a:r>
          </a:p>
          <a:p>
            <a:pPr marL="400050" lvl="1" indent="0">
              <a:buNone/>
            </a:pPr>
            <a:r>
              <a:rPr lang="en-US" sz="2800" dirty="0" smtClean="0"/>
              <a:t>Points of success?</a:t>
            </a:r>
          </a:p>
          <a:p>
            <a:pPr marL="400050" lvl="1" indent="0">
              <a:buNone/>
            </a:pPr>
            <a:r>
              <a:rPr lang="en-US" sz="2800" dirty="0" smtClean="0"/>
              <a:t>Points of confusion/frustration?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AND, some prediction:</a:t>
            </a:r>
          </a:p>
          <a:p>
            <a:pPr marL="400050" lvl="1" indent="0">
              <a:buNone/>
            </a:pPr>
            <a:r>
              <a:rPr lang="en-US" sz="2800" dirty="0" smtClean="0"/>
              <a:t>What do you expect to hear from college instructors about perceptions of students’ reading/writing preparedness?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Part </a:t>
            </a:r>
            <a:r>
              <a:rPr lang="en-US" b="1" dirty="0" err="1" smtClean="0"/>
              <a:t>Ic</a:t>
            </a:r>
            <a:r>
              <a:rPr lang="en-US" b="1" dirty="0" smtClean="0"/>
              <a:t>: Discussion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67700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522</TotalTime>
  <Words>1011</Words>
  <Application>Microsoft Office PowerPoint</Application>
  <PresentationFormat>On-screen Show (4:3)</PresentationFormat>
  <Paragraphs>92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Paper</vt:lpstr>
      <vt:lpstr>Bridging the Gap: What is Required for Success with College-Level Literacy Demands?</vt:lpstr>
      <vt:lpstr>A brief overview</vt:lpstr>
      <vt:lpstr>Part Ia: Contextualization</vt:lpstr>
      <vt:lpstr>Part of the national conversation</vt:lpstr>
      <vt:lpstr>Part of the national conversation</vt:lpstr>
      <vt:lpstr>Part of the national conversation</vt:lpstr>
      <vt:lpstr>Part of the national conversation</vt:lpstr>
      <vt:lpstr>Part Ib: Reflection </vt:lpstr>
      <vt:lpstr>Part Ic: Discussion</vt:lpstr>
      <vt:lpstr>Part IIa: Panelists</vt:lpstr>
      <vt:lpstr>PowerPoint Presentation</vt:lpstr>
      <vt:lpstr>Part IIb: Responding to Panel</vt:lpstr>
      <vt:lpstr>Part IIIa: Responding to the gap</vt:lpstr>
      <vt:lpstr>PowerPoint Presentation</vt:lpstr>
      <vt:lpstr>“It’s about lack of COMMUNICATION.”</vt:lpstr>
      <vt:lpstr>“It’s about SKILLS.”</vt:lpstr>
      <vt:lpstr>“It’s about SKILLS.”</vt:lpstr>
      <vt:lpstr>“It’s about SKILLS.”</vt:lpstr>
      <vt:lpstr>“It’s about HABITS of MIND.”</vt:lpstr>
      <vt:lpstr>It’s about new teaching methods:  How do I “TEACH for TRANSFER”?</vt:lpstr>
      <vt:lpstr>“The differences are supposed  to be there.”</vt:lpstr>
      <vt:lpstr>Part IV: Collecting ideas about  research literacies</vt:lpstr>
      <vt:lpstr>Thanks for coming!</vt:lpstr>
    </vt:vector>
  </TitlesOfParts>
  <Company>University of Wyoming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Bridging the Gap: What is Required for Success with College-Level Literacy Demands</dc:title>
  <dc:creator>Rick</dc:creator>
  <cp:lastModifiedBy>Elizabeth Marie Wiley</cp:lastModifiedBy>
  <cp:revision>32</cp:revision>
  <cp:lastPrinted>2012-09-20T19:32:12Z</cp:lastPrinted>
  <dcterms:created xsi:type="dcterms:W3CDTF">2012-09-09T01:37:05Z</dcterms:created>
  <dcterms:modified xsi:type="dcterms:W3CDTF">2012-10-02T16:43:05Z</dcterms:modified>
</cp:coreProperties>
</file>